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6" r:id="rId6"/>
    <p:sldId id="261" r:id="rId7"/>
    <p:sldId id="272" r:id="rId8"/>
    <p:sldId id="271" r:id="rId9"/>
    <p:sldId id="268" r:id="rId10"/>
    <p:sldId id="262" r:id="rId11"/>
    <p:sldId id="263" r:id="rId12"/>
    <p:sldId id="264" r:id="rId13"/>
    <p:sldId id="265" r:id="rId14"/>
    <p:sldId id="259" r:id="rId1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1.89.246\gUsuarios\gubernamental\CONTROL%20INTERNO\INFORME%20DE%20GOBIERNO\2021\Graficas%20Informe%20de%20Gobierno%20al%2030%20de%20abril%20de%2020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1.89.246\gUsuarios\gubernamental\CONTROL%20INTERNO\RESULTADOS%20CONTROL%20INTERNO\2021\Resultados%20de%20CI%20para%20Gr&#225;ficas%202021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1.89.246\gUsuarios\gubernamental\CONTROL%20INTERNO\RESULTADOS%20CONTROL%20INTERNO\2021\Resultados%20de%20CI%20para%20Gr&#225;ficas%202021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1.89.246\gUsuarios\gubernamental\CONTROL%20INTERNO\RESULTADOS%20CONTROL%20INTERNO\2021\Resultados%20de%20CI%20para%20Gr&#225;ficas%20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view3D>
      <c:depthPercent val="100"/>
      <c:perspective val="30"/>
    </c:view3D>
    <c:floor>
      <c:spPr>
        <a:noFill/>
        <a:ln w="9525">
          <a:noFill/>
        </a:ln>
      </c:spPr>
    </c:floor>
    <c:sideWall>
      <c:spPr>
        <a:noFill/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'DEPENDENCIAS-ENTIDADES (2)'!$C$4</c:f>
              <c:strCache>
                <c:ptCount val="1"/>
                <c:pt idx="0">
                  <c:v>Dependencias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0"/>
              <c:layout>
                <c:manualLayout>
                  <c:x val="2.5462668816040214E-17"/>
                  <c:y val="-2.8282828282828285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2.4242424242424229E-2"/>
                </c:manualLayout>
              </c:layout>
              <c:showVal val="1"/>
            </c:dLbl>
            <c:dLbl>
              <c:idx val="2"/>
              <c:layout>
                <c:manualLayout>
                  <c:x val="-5.5555555555555558E-3"/>
                  <c:y val="-1.2121212121212118E-2"/>
                </c:manualLayout>
              </c:layout>
              <c:showVal val="1"/>
            </c:dLbl>
            <c:txPr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Val val="1"/>
          </c:dLbls>
          <c:cat>
            <c:strRef>
              <c:f>'DEPENDENCIAS-ENTIDADES (2)'!$B$5:$B$7</c:f>
              <c:strCache>
                <c:ptCount val="3"/>
                <c:pt idx="0">
                  <c:v>Mexicali</c:v>
                </c:pt>
                <c:pt idx="1">
                  <c:v>Tijuana </c:v>
                </c:pt>
                <c:pt idx="2">
                  <c:v>Ensenada</c:v>
                </c:pt>
              </c:strCache>
            </c:strRef>
          </c:cat>
          <c:val>
            <c:numRef>
              <c:f>'DEPENDENCIAS-ENTIDADES (2)'!$C$5:$C$7</c:f>
              <c:numCache>
                <c:formatCode>General</c:formatCode>
                <c:ptCount val="3"/>
                <c:pt idx="0">
                  <c:v>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'DEPENDENCIAS-ENTIDADES (2)'!$D$4</c:f>
              <c:strCache>
                <c:ptCount val="1"/>
                <c:pt idx="0">
                  <c:v>Entidades</c:v>
                </c:pt>
              </c:strCache>
            </c:strRef>
          </c:tx>
          <c:spPr>
            <a:solidFill>
              <a:srgbClr val="C00000"/>
            </a:soli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Pt>
            <c:idx val="0"/>
            <c:spPr>
              <a:solidFill>
                <a:schemeClr val="accent2">
                  <a:lumMod val="50000"/>
                </a:schemeClr>
              </a:soli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spPr>
              <a:solidFill>
                <a:schemeClr val="accent2">
                  <a:lumMod val="50000"/>
                </a:schemeClr>
              </a:soli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spPr>
              <a:solidFill>
                <a:schemeClr val="accent2">
                  <a:lumMod val="50000"/>
                </a:schemeClr>
              </a:soli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1"/>
              <c:layout>
                <c:manualLayout>
                  <c:x val="2.7777777777777913E-3"/>
                  <c:y val="-2.4242424242424229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1.6161616161616089E-2"/>
                </c:manualLayout>
              </c:layout>
              <c:showVal val="1"/>
            </c:dLbl>
            <c:txPr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Val val="1"/>
          </c:dLbls>
          <c:cat>
            <c:strRef>
              <c:f>'DEPENDENCIAS-ENTIDADES (2)'!$B$5:$B$7</c:f>
              <c:strCache>
                <c:ptCount val="3"/>
                <c:pt idx="0">
                  <c:v>Mexicali</c:v>
                </c:pt>
                <c:pt idx="1">
                  <c:v>Tijuana </c:v>
                </c:pt>
                <c:pt idx="2">
                  <c:v>Ensenada</c:v>
                </c:pt>
              </c:strCache>
            </c:strRef>
          </c:cat>
          <c:val>
            <c:numRef>
              <c:f>'DEPENDENCIAS-ENTIDADES (2)'!$D$5:$D$7</c:f>
              <c:numCache>
                <c:formatCode>General</c:formatCode>
                <c:ptCount val="3"/>
                <c:pt idx="0">
                  <c:v>25</c:v>
                </c:pt>
                <c:pt idx="1">
                  <c:v>11</c:v>
                </c:pt>
                <c:pt idx="2">
                  <c:v>1</c:v>
                </c:pt>
              </c:numCache>
            </c:numRef>
          </c:val>
        </c:ser>
        <c:dLbls>
          <c:showVal val="1"/>
        </c:dLbls>
        <c:shape val="box"/>
        <c:axId val="69606784"/>
        <c:axId val="69613056"/>
        <c:axId val="68907904"/>
      </c:bar3DChart>
      <c:catAx>
        <c:axId val="696067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S"/>
                  <a:t>Fuente: Reportes emitidos por el Sistema de Evaluación de Control Interno (SECI)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69613056"/>
        <c:crosses val="autoZero"/>
        <c:auto val="1"/>
        <c:lblAlgn val="ctr"/>
        <c:lblOffset val="100"/>
      </c:catAx>
      <c:valAx>
        <c:axId val="69613056"/>
        <c:scaling>
          <c:orientation val="minMax"/>
          <c:max val="30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69606784"/>
        <c:crosses val="autoZero"/>
        <c:crossBetween val="between"/>
      </c:valAx>
      <c:serAx>
        <c:axId val="68907904"/>
        <c:scaling>
          <c:orientation val="minMax"/>
        </c:scaling>
        <c:delete val="1"/>
        <c:axPos val="b"/>
        <c:tickLblPos val="nextTo"/>
        <c:crossAx val="69613056"/>
        <c:crosses val="autoZero"/>
      </c:ser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7886200200584754"/>
          <c:y val="0.51262858241204701"/>
          <c:w val="0.2"/>
          <c:h val="0.14899056178583744"/>
        </c:manualLayout>
      </c:layout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5.1104972734714545E-2"/>
          <c:y val="3.4412955465587057E-2"/>
          <c:w val="0.93784531045597863"/>
          <c:h val="0.84412955465587192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2">
                <a:lumMod val="50000"/>
              </a:schemeClr>
            </a:solidFill>
          </c:spPr>
          <c:dPt>
            <c:idx val="42"/>
            <c:spPr>
              <a:solidFill>
                <a:srgbClr val="FFFF00"/>
              </a:solidFill>
            </c:spPr>
          </c:dPt>
          <c:dPt>
            <c:idx val="43"/>
            <c:spPr>
              <a:solidFill>
                <a:srgbClr val="FFFF00"/>
              </a:solidFill>
            </c:spPr>
          </c:dPt>
          <c:dPt>
            <c:idx val="44"/>
            <c:spPr>
              <a:solidFill>
                <a:srgbClr val="FFFF00"/>
              </a:solidFill>
            </c:spPr>
          </c:dPt>
          <c:dLbls>
            <c:txPr>
              <a:bodyPr rot="-5400000" vert="horz"/>
              <a:lstStyle/>
              <a:p>
                <a:pPr algn="ctr"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Val val="1"/>
          </c:dLbls>
          <c:cat>
            <c:strRef>
              <c:f>'GRAL POR COMPONENTE'!$B$6:$B$50</c:f>
              <c:strCache>
                <c:ptCount val="45"/>
                <c:pt idx="0">
                  <c:v>FIARUM</c:v>
                </c:pt>
                <c:pt idx="1">
                  <c:v>CAME</c:v>
                </c:pt>
                <c:pt idx="2">
                  <c:v>SH</c:v>
                </c:pt>
                <c:pt idx="3">
                  <c:v>INJUVEN</c:v>
                </c:pt>
                <c:pt idx="4">
                  <c:v>JUEBC</c:v>
                </c:pt>
                <c:pt idx="5">
                  <c:v>INMUJER</c:v>
                </c:pt>
                <c:pt idx="6">
                  <c:v>COPLADE</c:v>
                </c:pt>
                <c:pt idx="7">
                  <c:v>ICAT</c:v>
                </c:pt>
                <c:pt idx="8">
                  <c:v>STPS</c:v>
                </c:pt>
                <c:pt idx="9">
                  <c:v>CMC</c:v>
                </c:pt>
                <c:pt idx="10">
                  <c:v>CONALEP</c:v>
                </c:pt>
                <c:pt idx="11">
                  <c:v>ADMICARGA</c:v>
                </c:pt>
                <c:pt idx="12">
                  <c:v>CEEBC</c:v>
                </c:pt>
                <c:pt idx="13">
                  <c:v>UNEME</c:v>
                </c:pt>
                <c:pt idx="14">
                  <c:v>CESPTE</c:v>
                </c:pt>
                <c:pt idx="15">
                  <c:v>SCSA</c:v>
                </c:pt>
                <c:pt idx="16">
                  <c:v>SGG</c:v>
                </c:pt>
                <c:pt idx="17">
                  <c:v>ISSSTECALI</c:v>
                </c:pt>
                <c:pt idx="18">
                  <c:v>INDE</c:v>
                </c:pt>
                <c:pt idx="19">
                  <c:v>IPEBC</c:v>
                </c:pt>
                <c:pt idx="20">
                  <c:v>SIBSO</c:v>
                </c:pt>
                <c:pt idx="21">
                  <c:v>CESPM</c:v>
                </c:pt>
                <c:pt idx="22">
                  <c:v>UPBC</c:v>
                </c:pt>
                <c:pt idx="23">
                  <c:v>UTT</c:v>
                </c:pt>
                <c:pt idx="24">
                  <c:v>CECYTE</c:v>
                </c:pt>
                <c:pt idx="25">
                  <c:v>SHFP</c:v>
                </c:pt>
                <c:pt idx="26">
                  <c:v>COBACH</c:v>
                </c:pt>
                <c:pt idx="27">
                  <c:v>ICBC</c:v>
                </c:pt>
                <c:pt idx="28">
                  <c:v>CESPE</c:v>
                </c:pt>
                <c:pt idx="29">
                  <c:v>INDABE</c:v>
                </c:pt>
                <c:pt idx="30">
                  <c:v>CEJUM</c:v>
                </c:pt>
                <c:pt idx="31">
                  <c:v>SIDURT</c:v>
                </c:pt>
                <c:pt idx="32">
                  <c:v>ISESALUD</c:v>
                </c:pt>
                <c:pt idx="33">
                  <c:v>CEA</c:v>
                </c:pt>
                <c:pt idx="34">
                  <c:v>IMOSBC</c:v>
                </c:pt>
                <c:pt idx="35">
                  <c:v>CESISPE</c:v>
                </c:pt>
                <c:pt idx="36">
                  <c:v>INIFE</c:v>
                </c:pt>
                <c:pt idx="37">
                  <c:v>ISEP</c:v>
                </c:pt>
                <c:pt idx="38">
                  <c:v>FOGABAC</c:v>
                </c:pt>
                <c:pt idx="39">
                  <c:v>FPPTBC</c:v>
                </c:pt>
                <c:pt idx="40">
                  <c:v>CESPT</c:v>
                </c:pt>
                <c:pt idx="41">
                  <c:v>SEST</c:v>
                </c:pt>
                <c:pt idx="42">
                  <c:v>DIF</c:v>
                </c:pt>
                <c:pt idx="43">
                  <c:v>INDIVI</c:v>
                </c:pt>
                <c:pt idx="44">
                  <c:v>ICABC</c:v>
                </c:pt>
              </c:strCache>
            </c:strRef>
          </c:cat>
          <c:val>
            <c:numRef>
              <c:f>'GRAL POR COMPONENTE'!$C$6:$C$50</c:f>
              <c:numCache>
                <c:formatCode>0.00</c:formatCode>
                <c:ptCount val="45"/>
                <c:pt idx="0">
                  <c:v>88.79</c:v>
                </c:pt>
                <c:pt idx="1">
                  <c:v>85.54</c:v>
                </c:pt>
                <c:pt idx="2">
                  <c:v>85.53</c:v>
                </c:pt>
                <c:pt idx="3">
                  <c:v>83.89</c:v>
                </c:pt>
                <c:pt idx="4">
                  <c:v>83.08</c:v>
                </c:pt>
                <c:pt idx="5">
                  <c:v>82.23</c:v>
                </c:pt>
                <c:pt idx="6">
                  <c:v>81.679999999999978</c:v>
                </c:pt>
                <c:pt idx="7">
                  <c:v>80.88</c:v>
                </c:pt>
                <c:pt idx="8">
                  <c:v>79.010000000000005</c:v>
                </c:pt>
                <c:pt idx="9">
                  <c:v>78.95</c:v>
                </c:pt>
                <c:pt idx="10">
                  <c:v>77.319999999999993</c:v>
                </c:pt>
                <c:pt idx="11">
                  <c:v>76.39</c:v>
                </c:pt>
                <c:pt idx="12">
                  <c:v>76.02</c:v>
                </c:pt>
                <c:pt idx="13">
                  <c:v>74.88</c:v>
                </c:pt>
                <c:pt idx="14">
                  <c:v>74.83</c:v>
                </c:pt>
                <c:pt idx="15">
                  <c:v>74.81</c:v>
                </c:pt>
                <c:pt idx="16">
                  <c:v>74.77</c:v>
                </c:pt>
                <c:pt idx="17">
                  <c:v>74.69</c:v>
                </c:pt>
                <c:pt idx="18">
                  <c:v>74.31</c:v>
                </c:pt>
                <c:pt idx="19">
                  <c:v>73.83</c:v>
                </c:pt>
                <c:pt idx="20">
                  <c:v>73.42</c:v>
                </c:pt>
                <c:pt idx="21">
                  <c:v>73.349999999999994</c:v>
                </c:pt>
                <c:pt idx="22">
                  <c:v>71.63</c:v>
                </c:pt>
                <c:pt idx="23">
                  <c:v>71.31</c:v>
                </c:pt>
                <c:pt idx="24">
                  <c:v>71.260000000000005</c:v>
                </c:pt>
                <c:pt idx="25">
                  <c:v>70.8</c:v>
                </c:pt>
                <c:pt idx="26">
                  <c:v>70.45</c:v>
                </c:pt>
                <c:pt idx="27">
                  <c:v>70.02</c:v>
                </c:pt>
                <c:pt idx="28">
                  <c:v>69.84</c:v>
                </c:pt>
                <c:pt idx="29">
                  <c:v>69.61</c:v>
                </c:pt>
                <c:pt idx="30">
                  <c:v>69.45</c:v>
                </c:pt>
                <c:pt idx="31">
                  <c:v>69.16</c:v>
                </c:pt>
                <c:pt idx="32">
                  <c:v>68.790000000000006</c:v>
                </c:pt>
                <c:pt idx="33">
                  <c:v>68.679999999999978</c:v>
                </c:pt>
                <c:pt idx="34">
                  <c:v>68.649999999999991</c:v>
                </c:pt>
                <c:pt idx="35">
                  <c:v>68.290000000000006</c:v>
                </c:pt>
                <c:pt idx="36">
                  <c:v>67.98</c:v>
                </c:pt>
                <c:pt idx="37">
                  <c:v>65.64</c:v>
                </c:pt>
                <c:pt idx="38">
                  <c:v>64.89</c:v>
                </c:pt>
                <c:pt idx="39">
                  <c:v>62</c:v>
                </c:pt>
                <c:pt idx="40">
                  <c:v>61.849999999999994</c:v>
                </c:pt>
                <c:pt idx="41">
                  <c:v>61.33</c:v>
                </c:pt>
                <c:pt idx="42">
                  <c:v>59.64</c:v>
                </c:pt>
                <c:pt idx="43">
                  <c:v>53.120000000000012</c:v>
                </c:pt>
                <c:pt idx="44">
                  <c:v>49.82</c:v>
                </c:pt>
              </c:numCache>
            </c:numRef>
          </c:val>
        </c:ser>
        <c:axId val="70968832"/>
        <c:axId val="70991872"/>
      </c:barChart>
      <c:catAx>
        <c:axId val="70968832"/>
        <c:scaling>
          <c:orientation val="minMax"/>
        </c:scaling>
        <c:axPos val="b"/>
        <c:numFmt formatCode="General" sourceLinked="1"/>
        <c:tickLblPos val="nextTo"/>
        <c:txPr>
          <a:bodyPr rot="-2700000" vert="horz"/>
          <a:lstStyle/>
          <a:p>
            <a:pPr>
              <a:defRPr sz="6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70991872"/>
        <c:crosses val="autoZero"/>
        <c:auto val="1"/>
        <c:lblAlgn val="ctr"/>
        <c:lblOffset val="100"/>
      </c:catAx>
      <c:valAx>
        <c:axId val="70991872"/>
        <c:scaling>
          <c:orientation val="minMax"/>
          <c:max val="100"/>
        </c:scaling>
        <c:axPos val="l"/>
        <c:numFmt formatCode="0.00" sourceLinked="1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709688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7.0344829066726774E-2"/>
          <c:y val="6.859206279967181E-2"/>
          <c:w val="0.90068967412887535"/>
          <c:h val="0.65703975944948889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2">
                <a:lumMod val="50000"/>
              </a:schemeClr>
            </a:solidFill>
          </c:spPr>
          <c:dLbls>
            <c:txPr>
              <a:bodyPr rot="-5400000" vert="horz"/>
              <a:lstStyle/>
              <a:p>
                <a:pPr algn="ctr"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Val val="1"/>
          </c:dLbls>
          <c:cat>
            <c:strRef>
              <c:f>DEP!$B$6:$B$13</c:f>
              <c:strCache>
                <c:ptCount val="8"/>
                <c:pt idx="0">
                  <c:v>SH</c:v>
                </c:pt>
                <c:pt idx="1">
                  <c:v>STPS</c:v>
                </c:pt>
                <c:pt idx="2">
                  <c:v>SCSA</c:v>
                </c:pt>
                <c:pt idx="3">
                  <c:v>SGG</c:v>
                </c:pt>
                <c:pt idx="4">
                  <c:v>SIBSO</c:v>
                </c:pt>
                <c:pt idx="5">
                  <c:v>SHFP</c:v>
                </c:pt>
                <c:pt idx="6">
                  <c:v>SIDURT</c:v>
                </c:pt>
                <c:pt idx="7">
                  <c:v>SEST</c:v>
                </c:pt>
              </c:strCache>
            </c:strRef>
          </c:cat>
          <c:val>
            <c:numRef>
              <c:f>DEP!$C$6:$C$13</c:f>
              <c:numCache>
                <c:formatCode>0.00</c:formatCode>
                <c:ptCount val="8"/>
                <c:pt idx="0">
                  <c:v>85.53</c:v>
                </c:pt>
                <c:pt idx="1">
                  <c:v>79.010000000000005</c:v>
                </c:pt>
                <c:pt idx="2">
                  <c:v>74.81</c:v>
                </c:pt>
                <c:pt idx="3">
                  <c:v>74.77</c:v>
                </c:pt>
                <c:pt idx="4">
                  <c:v>73.42</c:v>
                </c:pt>
                <c:pt idx="5">
                  <c:v>70.8</c:v>
                </c:pt>
                <c:pt idx="6">
                  <c:v>69.16</c:v>
                </c:pt>
                <c:pt idx="7">
                  <c:v>61.33</c:v>
                </c:pt>
              </c:numCache>
            </c:numRef>
          </c:val>
        </c:ser>
        <c:axId val="73750016"/>
        <c:axId val="74171136"/>
      </c:barChart>
      <c:catAx>
        <c:axId val="73750016"/>
        <c:scaling>
          <c:orientation val="minMax"/>
        </c:scaling>
        <c:axPos val="b"/>
        <c:numFmt formatCode="General" sourceLinked="1"/>
        <c:tickLblPos val="nextTo"/>
        <c:txPr>
          <a:bodyPr rot="-270000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74171136"/>
        <c:crosses val="autoZero"/>
        <c:auto val="1"/>
        <c:lblAlgn val="ctr"/>
        <c:lblOffset val="100"/>
      </c:catAx>
      <c:valAx>
        <c:axId val="74171136"/>
        <c:scaling>
          <c:orientation val="minMax"/>
        </c:scaling>
        <c:axPos val="l"/>
        <c:numFmt formatCode="0.00" sourceLinked="1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737500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6.7486282078345616E-2"/>
          <c:y val="4.7410406261697714E-2"/>
          <c:w val="0.92636580318565342"/>
          <c:h val="0.7788279773156909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2">
                <a:lumMod val="50000"/>
              </a:schemeClr>
            </a:solidFill>
          </c:spPr>
          <c:dPt>
            <c:idx val="34"/>
            <c:spPr>
              <a:solidFill>
                <a:srgbClr val="FFFF00"/>
              </a:solidFill>
            </c:spPr>
          </c:dPt>
          <c:dPt>
            <c:idx val="35"/>
            <c:spPr>
              <a:solidFill>
                <a:srgbClr val="FFFF00"/>
              </a:solidFill>
            </c:spPr>
          </c:dPt>
          <c:dPt>
            <c:idx val="36"/>
            <c:spPr>
              <a:solidFill>
                <a:srgbClr val="FFFF00"/>
              </a:solidFill>
            </c:spPr>
          </c:dPt>
          <c:dLbls>
            <c:txPr>
              <a:bodyPr rot="-5400000" vert="horz"/>
              <a:lstStyle/>
              <a:p>
                <a:pPr algn="ctr"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Val val="1"/>
          </c:dLbls>
          <c:cat>
            <c:strRef>
              <c:f>ENT!$B$6:$B$42</c:f>
              <c:strCache>
                <c:ptCount val="37"/>
                <c:pt idx="0">
                  <c:v>FIARUM</c:v>
                </c:pt>
                <c:pt idx="1">
                  <c:v>CAME</c:v>
                </c:pt>
                <c:pt idx="2">
                  <c:v>INJUVEN</c:v>
                </c:pt>
                <c:pt idx="3">
                  <c:v>JUEBC</c:v>
                </c:pt>
                <c:pt idx="4">
                  <c:v>INMUJER</c:v>
                </c:pt>
                <c:pt idx="5">
                  <c:v>COPLADE</c:v>
                </c:pt>
                <c:pt idx="6">
                  <c:v>ICAT</c:v>
                </c:pt>
                <c:pt idx="7">
                  <c:v>CMC</c:v>
                </c:pt>
                <c:pt idx="8">
                  <c:v>CONALEP</c:v>
                </c:pt>
                <c:pt idx="9">
                  <c:v>ADMICARGA</c:v>
                </c:pt>
                <c:pt idx="10">
                  <c:v>CEEBC</c:v>
                </c:pt>
                <c:pt idx="11">
                  <c:v>UNEME</c:v>
                </c:pt>
                <c:pt idx="12">
                  <c:v>CESPTE</c:v>
                </c:pt>
                <c:pt idx="13">
                  <c:v>ISSSTECALI</c:v>
                </c:pt>
                <c:pt idx="14">
                  <c:v>INDE</c:v>
                </c:pt>
                <c:pt idx="15">
                  <c:v>IPEBC</c:v>
                </c:pt>
                <c:pt idx="16">
                  <c:v>CESPM</c:v>
                </c:pt>
                <c:pt idx="17">
                  <c:v>UPBC</c:v>
                </c:pt>
                <c:pt idx="18">
                  <c:v>UTT</c:v>
                </c:pt>
                <c:pt idx="19">
                  <c:v>CECYTE</c:v>
                </c:pt>
                <c:pt idx="20">
                  <c:v>COBACH</c:v>
                </c:pt>
                <c:pt idx="21">
                  <c:v>ICBC</c:v>
                </c:pt>
                <c:pt idx="22">
                  <c:v>CESPE</c:v>
                </c:pt>
                <c:pt idx="23">
                  <c:v>INDABE</c:v>
                </c:pt>
                <c:pt idx="24">
                  <c:v>CEJUM</c:v>
                </c:pt>
                <c:pt idx="25">
                  <c:v>ISESALUD</c:v>
                </c:pt>
                <c:pt idx="26">
                  <c:v>CEA</c:v>
                </c:pt>
                <c:pt idx="27">
                  <c:v>IMOSBC</c:v>
                </c:pt>
                <c:pt idx="28">
                  <c:v>CESISPE</c:v>
                </c:pt>
                <c:pt idx="29">
                  <c:v>INIFE</c:v>
                </c:pt>
                <c:pt idx="30">
                  <c:v>ISEP</c:v>
                </c:pt>
                <c:pt idx="31">
                  <c:v>FOGABAC</c:v>
                </c:pt>
                <c:pt idx="32">
                  <c:v>FPPTBC</c:v>
                </c:pt>
                <c:pt idx="33">
                  <c:v>CESPT</c:v>
                </c:pt>
                <c:pt idx="34">
                  <c:v>DIF</c:v>
                </c:pt>
                <c:pt idx="35">
                  <c:v>INDIVI</c:v>
                </c:pt>
                <c:pt idx="36">
                  <c:v>ICABC</c:v>
                </c:pt>
              </c:strCache>
            </c:strRef>
          </c:cat>
          <c:val>
            <c:numRef>
              <c:f>ENT!$C$6:$C$42</c:f>
              <c:numCache>
                <c:formatCode>0.00</c:formatCode>
                <c:ptCount val="37"/>
                <c:pt idx="0">
                  <c:v>88.79</c:v>
                </c:pt>
                <c:pt idx="1">
                  <c:v>85.54</c:v>
                </c:pt>
                <c:pt idx="2">
                  <c:v>83.89</c:v>
                </c:pt>
                <c:pt idx="3">
                  <c:v>83.08</c:v>
                </c:pt>
                <c:pt idx="4">
                  <c:v>82.23</c:v>
                </c:pt>
                <c:pt idx="5">
                  <c:v>81.679999999999978</c:v>
                </c:pt>
                <c:pt idx="6">
                  <c:v>80.88</c:v>
                </c:pt>
                <c:pt idx="7">
                  <c:v>78.95</c:v>
                </c:pt>
                <c:pt idx="8">
                  <c:v>77.319999999999993</c:v>
                </c:pt>
                <c:pt idx="9">
                  <c:v>76.39</c:v>
                </c:pt>
                <c:pt idx="10">
                  <c:v>76.02</c:v>
                </c:pt>
                <c:pt idx="11">
                  <c:v>74.88</c:v>
                </c:pt>
                <c:pt idx="12">
                  <c:v>74.83</c:v>
                </c:pt>
                <c:pt idx="13">
                  <c:v>74.69</c:v>
                </c:pt>
                <c:pt idx="14">
                  <c:v>74.31</c:v>
                </c:pt>
                <c:pt idx="15">
                  <c:v>73.83</c:v>
                </c:pt>
                <c:pt idx="16">
                  <c:v>73.349999999999994</c:v>
                </c:pt>
                <c:pt idx="17">
                  <c:v>71.63</c:v>
                </c:pt>
                <c:pt idx="18">
                  <c:v>71.31</c:v>
                </c:pt>
                <c:pt idx="19">
                  <c:v>71.260000000000005</c:v>
                </c:pt>
                <c:pt idx="20">
                  <c:v>70.45</c:v>
                </c:pt>
                <c:pt idx="21">
                  <c:v>70.02</c:v>
                </c:pt>
                <c:pt idx="22">
                  <c:v>69.84</c:v>
                </c:pt>
                <c:pt idx="23">
                  <c:v>69.61</c:v>
                </c:pt>
                <c:pt idx="24">
                  <c:v>69.45</c:v>
                </c:pt>
                <c:pt idx="25">
                  <c:v>68.790000000000006</c:v>
                </c:pt>
                <c:pt idx="26">
                  <c:v>68.679999999999978</c:v>
                </c:pt>
                <c:pt idx="27">
                  <c:v>68.649999999999991</c:v>
                </c:pt>
                <c:pt idx="28">
                  <c:v>68.290000000000006</c:v>
                </c:pt>
                <c:pt idx="29">
                  <c:v>67.98</c:v>
                </c:pt>
                <c:pt idx="30">
                  <c:v>65.64</c:v>
                </c:pt>
                <c:pt idx="31">
                  <c:v>64.89</c:v>
                </c:pt>
                <c:pt idx="32">
                  <c:v>62</c:v>
                </c:pt>
                <c:pt idx="33">
                  <c:v>61.849999999999994</c:v>
                </c:pt>
                <c:pt idx="34">
                  <c:v>59.64</c:v>
                </c:pt>
                <c:pt idx="35">
                  <c:v>53.120000000000012</c:v>
                </c:pt>
                <c:pt idx="36">
                  <c:v>49.82</c:v>
                </c:pt>
              </c:numCache>
            </c:numRef>
          </c:val>
        </c:ser>
        <c:axId val="105714816"/>
        <c:axId val="105721856"/>
      </c:barChart>
      <c:catAx>
        <c:axId val="105714816"/>
        <c:scaling>
          <c:orientation val="minMax"/>
        </c:scaling>
        <c:axPos val="b"/>
        <c:numFmt formatCode="General" sourceLinked="1"/>
        <c:tickLblPos val="nextTo"/>
        <c:txPr>
          <a:bodyPr rot="-300000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105721856"/>
        <c:crosses val="autoZero"/>
        <c:auto val="1"/>
        <c:lblAlgn val="ctr"/>
        <c:lblOffset val="100"/>
      </c:catAx>
      <c:valAx>
        <c:axId val="105721856"/>
        <c:scaling>
          <c:orientation val="minMax"/>
          <c:max val="100"/>
        </c:scaling>
        <c:axPos val="l"/>
        <c:numFmt formatCode="0.00" sourceLinked="1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1057148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03351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9346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070205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0598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50515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69236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451176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779541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20433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4196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95447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FD7D4-0ED0-41B2-B275-1D4DF751CA65}" type="datetimeFigureOut">
              <a:rPr lang="es-MX" smtClean="0"/>
              <a:pPr/>
              <a:t>15/09/2021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BE846-EB75-44C1-93CC-FC4BAA8985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63637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" y="0"/>
            <a:ext cx="12165257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850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929" y="0"/>
            <a:ext cx="12277929" cy="691978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1826682"/>
            <a:ext cx="12192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500" b="1" dirty="0" smtClean="0">
                <a:solidFill>
                  <a:schemeClr val="bg1">
                    <a:lumMod val="95000"/>
                  </a:schemeClr>
                </a:solidFill>
              </a:rPr>
              <a:t>Resultados de la Evaluación de </a:t>
            </a:r>
          </a:p>
          <a:p>
            <a:pPr algn="ctr"/>
            <a:r>
              <a:rPr lang="es-MX" sz="5500" b="1" dirty="0" smtClean="0">
                <a:solidFill>
                  <a:schemeClr val="bg1">
                    <a:lumMod val="95000"/>
                  </a:schemeClr>
                </a:solidFill>
              </a:rPr>
              <a:t>Control Interno 2021</a:t>
            </a:r>
            <a:endParaRPr lang="es-MX" sz="55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CuadroTexto 8"/>
          <p:cNvSpPr txBox="1"/>
          <p:nvPr/>
        </p:nvSpPr>
        <p:spPr>
          <a:xfrm>
            <a:off x="8626" y="356496"/>
            <a:ext cx="121833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SECRETARÍA DE LA </a:t>
            </a:r>
            <a:r>
              <a:rPr lang="es-MX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HONESTIDAD Y LA FUNCIÓN PÚBLICA</a:t>
            </a:r>
          </a:p>
          <a:p>
            <a:pPr algn="ctr"/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DE AUDITORÍA GUBERNAMENTAL E INVESTIGACIÓN</a:t>
            </a:r>
          </a:p>
        </p:txBody>
      </p:sp>
      <p:pic>
        <p:nvPicPr>
          <p:cNvPr id="6" name="Picture 5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0113" y="0"/>
            <a:ext cx="1412512" cy="15341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01291" y="5428881"/>
            <a:ext cx="2373255" cy="142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40182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" y="0"/>
            <a:ext cx="12165257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9263" y="1796542"/>
            <a:ext cx="9106888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0" y="76774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Servidores públicos participantes 2021 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5257" cy="6858000"/>
          </a:xfrm>
          <a:prstGeom prst="rect">
            <a:avLst/>
          </a:prstGeom>
        </p:spPr>
      </p:pic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0" y="1418690"/>
            <a:ext cx="121920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500" b="1" u="sng" dirty="0" err="1" smtClean="0">
                <a:solidFill>
                  <a:schemeClr val="accent6">
                    <a:lumMod val="50000"/>
                  </a:schemeClr>
                </a:solidFill>
              </a:rPr>
              <a:t>Servidores</a:t>
            </a:r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500" b="1" u="sng" dirty="0" err="1" smtClean="0">
                <a:solidFill>
                  <a:schemeClr val="accent6">
                    <a:lumMod val="50000"/>
                  </a:schemeClr>
                </a:solidFill>
              </a:rPr>
              <a:t>Públicos</a:t>
            </a:r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500" b="1" u="sng" dirty="0" err="1" smtClean="0">
                <a:solidFill>
                  <a:schemeClr val="accent6">
                    <a:lumMod val="50000"/>
                  </a:schemeClr>
                </a:solidFill>
              </a:rPr>
              <a:t>participantes</a:t>
            </a:r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 : 1470</a:t>
            </a:r>
            <a:endParaRPr lang="en-US" sz="25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2151" y="1814514"/>
            <a:ext cx="8491358" cy="399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5257" cy="685800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0" y="76774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0022" y="3061300"/>
            <a:ext cx="36671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84852" y="4334145"/>
            <a:ext cx="36576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1352819"/>
            <a:ext cx="56388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" y="0"/>
            <a:ext cx="12165257" cy="685800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0" y="76774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Dependencias y Entidades Paraestatales evaluadas 2021 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hart 7"/>
          <p:cNvGraphicFramePr>
            <a:graphicFrameLocks/>
          </p:cNvGraphicFramePr>
          <p:nvPr/>
        </p:nvGraphicFramePr>
        <p:xfrm>
          <a:off x="2518912" y="1376775"/>
          <a:ext cx="7349707" cy="4446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8836325" y="1418686"/>
            <a:ext cx="2127849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Total: 45</a:t>
            </a:r>
            <a:endParaRPr lang="en-US" sz="25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" y="0"/>
            <a:ext cx="12165257" cy="6858000"/>
          </a:xfrm>
          <a:prstGeom prst="rect">
            <a:avLst/>
          </a:prstGeom>
        </p:spPr>
      </p:pic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8836325" y="1418686"/>
            <a:ext cx="2127849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Total: </a:t>
            </a:r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337</a:t>
            </a:r>
            <a:endParaRPr lang="en-US" sz="25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0" y="80800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 emitidas 2021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6755" y="1388853"/>
            <a:ext cx="6098465" cy="455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0" y="76774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Calificación promedio 2021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826" y="1426503"/>
            <a:ext cx="801052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7073661" y="1539456"/>
            <a:ext cx="452886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500" b="1" u="sng" dirty="0" err="1" smtClean="0">
                <a:solidFill>
                  <a:schemeClr val="accent6">
                    <a:lumMod val="50000"/>
                  </a:schemeClr>
                </a:solidFill>
              </a:rPr>
              <a:t>Promedio</a:t>
            </a:r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 General: 72.28%</a:t>
            </a:r>
            <a:endParaRPr lang="en-US" sz="25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" y="0"/>
            <a:ext cx="12165257" cy="685800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0" y="76774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de evaluaciones a Sector Central 2021 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88" y="1843088"/>
            <a:ext cx="1056322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" y="0"/>
            <a:ext cx="12165257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0536" y="1267902"/>
            <a:ext cx="5663902" cy="537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CuadroTexto"/>
          <p:cNvSpPr txBox="1"/>
          <p:nvPr/>
        </p:nvSpPr>
        <p:spPr>
          <a:xfrm>
            <a:off x="0" y="76774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de evaluaciones a Sector Paraestatal 2021 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3" y="0"/>
            <a:ext cx="12165257" cy="6858000"/>
          </a:xfrm>
          <a:prstGeom prst="rect">
            <a:avLst/>
          </a:prstGeom>
        </p:spPr>
      </p:pic>
      <p:graphicFrame>
        <p:nvGraphicFramePr>
          <p:cNvPr id="4" name="Chart 2"/>
          <p:cNvGraphicFramePr>
            <a:graphicFrameLocks/>
          </p:cNvGraphicFramePr>
          <p:nvPr/>
        </p:nvGraphicFramePr>
        <p:xfrm>
          <a:off x="207034" y="1328468"/>
          <a:ext cx="11818189" cy="4295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0" y="75912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General 2021 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8836325" y="1418686"/>
            <a:ext cx="30226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500" b="1" u="sng" dirty="0" err="1">
                <a:solidFill>
                  <a:schemeClr val="accent6">
                    <a:lumMod val="50000"/>
                  </a:schemeClr>
                </a:solidFill>
              </a:rPr>
              <a:t>Promedio</a:t>
            </a:r>
            <a:r>
              <a:rPr lang="en-US" sz="2500" b="1" u="sng" dirty="0">
                <a:solidFill>
                  <a:schemeClr val="accent6">
                    <a:lumMod val="50000"/>
                  </a:schemeClr>
                </a:solidFill>
              </a:rPr>
              <a:t>:  </a:t>
            </a:r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72.28%</a:t>
            </a:r>
            <a:endParaRPr lang="en-US" sz="25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3" y="0"/>
            <a:ext cx="12165257" cy="6858000"/>
          </a:xfrm>
          <a:prstGeom prst="rect">
            <a:avLst/>
          </a:prstGeom>
        </p:spPr>
      </p:pic>
      <p:graphicFrame>
        <p:nvGraphicFramePr>
          <p:cNvPr id="4" name="Chart 2"/>
          <p:cNvGraphicFramePr>
            <a:graphicFrameLocks/>
          </p:cNvGraphicFramePr>
          <p:nvPr/>
        </p:nvGraphicFramePr>
        <p:xfrm>
          <a:off x="1354347" y="2018581"/>
          <a:ext cx="9445925" cy="3795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0" y="75912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Sector Central 2021 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8836325" y="1418686"/>
            <a:ext cx="30226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500" b="1" u="sng" dirty="0" err="1">
                <a:solidFill>
                  <a:schemeClr val="accent6">
                    <a:lumMod val="50000"/>
                  </a:schemeClr>
                </a:solidFill>
              </a:rPr>
              <a:t>Promedio</a:t>
            </a:r>
            <a:r>
              <a:rPr lang="en-US" sz="2500" b="1" u="sng" dirty="0">
                <a:solidFill>
                  <a:schemeClr val="accent6">
                    <a:lumMod val="50000"/>
                  </a:schemeClr>
                </a:solidFill>
              </a:rPr>
              <a:t>:  </a:t>
            </a:r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73.60%</a:t>
            </a:r>
            <a:endParaRPr lang="en-US" sz="25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0" y="75912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Sector Paraestatal 2021 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8836325" y="1418686"/>
            <a:ext cx="30226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500" b="1" u="sng" dirty="0" err="1">
                <a:solidFill>
                  <a:schemeClr val="accent6">
                    <a:lumMod val="50000"/>
                  </a:schemeClr>
                </a:solidFill>
              </a:rPr>
              <a:t>Promedio</a:t>
            </a:r>
            <a:r>
              <a:rPr lang="en-US" sz="2500" b="1" u="sng" dirty="0">
                <a:solidFill>
                  <a:schemeClr val="accent6">
                    <a:lumMod val="50000"/>
                  </a:schemeClr>
                </a:solidFill>
              </a:rPr>
              <a:t>:  </a:t>
            </a:r>
            <a:r>
              <a:rPr lang="en-US" sz="2500" b="1" u="sng" dirty="0" smtClean="0">
                <a:solidFill>
                  <a:schemeClr val="accent6">
                    <a:lumMod val="50000"/>
                  </a:schemeClr>
                </a:solidFill>
              </a:rPr>
              <a:t>71.99%</a:t>
            </a:r>
            <a:endParaRPr lang="en-US" sz="25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9" name="Chart 2"/>
          <p:cNvGraphicFramePr>
            <a:graphicFrameLocks/>
          </p:cNvGraphicFramePr>
          <p:nvPr/>
        </p:nvGraphicFramePr>
        <p:xfrm>
          <a:off x="396815" y="1285337"/>
          <a:ext cx="11421373" cy="4744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" y="0"/>
            <a:ext cx="12165257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444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112</Words>
  <Application>Microsoft Office PowerPoint</Application>
  <PresentationFormat>Personalizado</PresentationFormat>
  <Paragraphs>27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HP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Etna Teresa Gutierrez Leon</dc:creator>
  <cp:lastModifiedBy>Ana Luisa Ramirez</cp:lastModifiedBy>
  <cp:revision>34</cp:revision>
  <dcterms:created xsi:type="dcterms:W3CDTF">2021-06-09T20:46:12Z</dcterms:created>
  <dcterms:modified xsi:type="dcterms:W3CDTF">2021-09-16T00:16:04Z</dcterms:modified>
</cp:coreProperties>
</file>